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5" r:id="rId8"/>
    <p:sldId id="266" r:id="rId9"/>
    <p:sldId id="267" r:id="rId10"/>
    <p:sldId id="268" r:id="rId11"/>
  </p:sldIdLst>
  <p:sldSz cx="18288000" cy="10287000"/>
  <p:notesSz cx="6858000" cy="9144000"/>
  <p:embeddedFontLst>
    <p:embeddedFont>
      <p:font typeface="Archivo Black" panose="020B0604020202020204" charset="0"/>
      <p:regular r:id="rId13"/>
    </p:embeddedFont>
    <p:embeddedFont>
      <p:font typeface="Bebas Neue Bold" panose="020B0604020202020204" charset="0"/>
      <p:regular r:id="rId14"/>
    </p:embeddedFont>
    <p:embeddedFont>
      <p:font typeface="Berkshire Swash" panose="020B0604020202020204" charset="0"/>
      <p:regular r:id="rId15"/>
    </p:embeddedFont>
    <p:embeddedFont>
      <p:font typeface="Calibri" panose="020F0502020204030204" pitchFamily="34" charset="0"/>
      <p:regular r:id="rId16"/>
      <p:bold r:id="rId17"/>
      <p:italic r:id="rId18"/>
      <p:boldItalic r:id="rId19"/>
    </p:embeddedFont>
    <p:embeddedFont>
      <p:font typeface="Chewy" panose="020B0604020202020204" charset="0"/>
      <p:regular r:id="rId20"/>
    </p:embeddedFont>
    <p:embeddedFont>
      <p:font typeface="Forum" panose="020B0604020202020204" charset="0"/>
      <p:regular r:id="rId21"/>
    </p:embeddedFont>
    <p:embeddedFont>
      <p:font typeface="Glacial Indifference Bold" panose="020B0604020202020204" charset="0"/>
      <p:regular r:id="rId22"/>
    </p:embeddedFont>
    <p:embeddedFont>
      <p:font typeface="HK Grotesk Medium" panose="020B0604020202020204" charset="0"/>
      <p:regular r:id="rId23"/>
    </p:embeddedFont>
    <p:embeddedFont>
      <p:font typeface="Josefin Sans Regular" panose="020B0604020202020204" charset="0"/>
      <p:regular r:id="rId24"/>
    </p:embeddedFont>
    <p:embeddedFont>
      <p:font typeface="Lato" panose="020F0502020204030203" pitchFamily="34" charset="0"/>
      <p:regular r:id="rId25"/>
      <p:bold r:id="rId26"/>
      <p:italic r:id="rId27"/>
      <p:boldItalic r:id="rId28"/>
    </p:embeddedFont>
    <p:embeddedFont>
      <p:font typeface="Open Sans" panose="020B0606030504020204" pitchFamily="34" charset="0"/>
      <p:regular r:id="rId29"/>
      <p:bold r:id="rId30"/>
      <p:italic r:id="rId31"/>
      <p:boldItalic r:id="rId32"/>
    </p:embeddedFont>
    <p:embeddedFont>
      <p:font typeface="Open Sans Light" panose="020B0306030504020204" pitchFamily="34" charset="0"/>
      <p:regular r:id="rId33"/>
      <p:italic r:id="rId34"/>
    </p:embeddedFont>
    <p:embeddedFont>
      <p:font typeface="Open Sans Light Bold"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1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tableStyles" Target="tableStyles.xml"/><Relationship Id="rId21" Type="http://schemas.openxmlformats.org/officeDocument/2006/relationships/font" Target="fonts/font9.fntdata"/><Relationship Id="rId34" Type="http://schemas.openxmlformats.org/officeDocument/2006/relationships/font" Target="fonts/font22.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font" Target="fonts/font23.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svg>
</file>

<file path=ppt/media/image11.png>
</file>

<file path=ppt/media/image12.svg>
</file>

<file path=ppt/media/image13.png>
</file>

<file path=ppt/media/image14.gif>
</file>

<file path=ppt/media/image15.gif>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gif>
</file>

<file path=ppt/media/image3.jpeg>
</file>

<file path=ppt/media/image30.gif>
</file>

<file path=ppt/media/image31.png>
</file>

<file path=ppt/media/image32.svg>
</file>

<file path=ppt/media/image33.gif>
</file>

<file path=ppt/media/image34.png>
</file>

<file path=ppt/media/image35.svg>
</file>

<file path=ppt/media/image36.gif>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07.12.2022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slide 1 -</a:t>
            </a:r>
          </a:p>
          <a:p>
            <a:r>
              <a:rPr lang="en-US"/>
              <a:t>I am dilini jayasiri. and this video includes an overview of my design project</a:t>
            </a:r>
          </a:p>
          <a:p>
            <a:r>
              <a:rPr lang="en-US"/>
              <a:t>slide -2</a:t>
            </a:r>
          </a:p>
          <a:p>
            <a:r>
              <a:rPr lang="en-US"/>
              <a:t>I am doing a food donation management system.</a:t>
            </a:r>
          </a:p>
          <a:p>
            <a:r>
              <a:rPr lang="en-US"/>
              <a:t>and today lineup is here</a:t>
            </a:r>
          </a:p>
          <a:p>
            <a:endParaRPr lang="en-US"/>
          </a:p>
          <a:p>
            <a:r>
              <a:rPr lang="en-US"/>
              <a:t>slide -3</a:t>
            </a:r>
          </a:p>
          <a:p>
            <a:r>
              <a:rPr lang="en-US"/>
              <a:t>let's look at how food donation happens manually. At present, if any donor wants to donate food for needy poor people they can directly go to them and donate food. And also there are some non-government organizations that are maintained and have contact with that kind of people. So then donors can contact them and through them, they can donate food. Not only that donors go and talk with the children's homes and nursing homes to donate food. Those are the main methods to donate food to needy people. </a:t>
            </a:r>
          </a:p>
          <a:p>
            <a:r>
              <a:rPr lang="en-US"/>
              <a:t>Slide 4 </a:t>
            </a:r>
          </a:p>
          <a:p>
            <a:r>
              <a:rPr lang="en-US"/>
              <a:t>As problem identification, I have identified two main problems. The first one is there are so many people who are suffering from hunger issues. And also sometimes nursing homes and children's homes have to face the same issue because they are also unable to find sponsors for food. The other problem is a lot of foods are wasted in many ways by producing excess foods on many occasions like parties, weddings, etc. </a:t>
            </a:r>
          </a:p>
          <a:p>
            <a:r>
              <a:rPr lang="en-US"/>
              <a:t>Slide – 5</a:t>
            </a:r>
          </a:p>
          <a:p>
            <a:r>
              <a:rPr lang="en-US"/>
              <a:t>So that I am supposed to find a solution for these two problems.</a:t>
            </a:r>
          </a:p>
          <a:p>
            <a:r>
              <a:rPr lang="en-US"/>
              <a:t>Slide – 6</a:t>
            </a:r>
          </a:p>
          <a:p>
            <a:r>
              <a:rPr lang="en-US"/>
              <a:t>The solution is a food donation web application. The application acts as an interface between the users who are looking for a channel to give the excess food without wasting it. It enables donors to donate the excess food by notifying nearby users with the details of the food that is available. The required users claim the notification. And also NGOs and children's homes can request food by publishing the request through the website. If any donors are willing to fulfill the food requirement they can accept the request.</a:t>
            </a:r>
          </a:p>
          <a:p>
            <a:r>
              <a:rPr lang="en-US"/>
              <a:t>Those are the solutions that I am supposed to overcome in my proposed project</a:t>
            </a:r>
          </a:p>
          <a:p>
            <a:r>
              <a:rPr lang="en-US"/>
              <a:t>Slide 7</a:t>
            </a:r>
          </a:p>
          <a:p>
            <a:r>
              <a:rPr lang="en-US"/>
              <a:t> As you can see my application connect both donors and recipient. Donors can search organizations which are required food through the web side. And also children homes, nursing homes and NGO can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12/7/2022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gif"/><Relationship Id="rId5" Type="http://schemas.openxmlformats.org/officeDocument/2006/relationships/image" Target="../media/image10.svg"/><Relationship Id="rId10" Type="http://schemas.openxmlformats.org/officeDocument/2006/relationships/image" Target="../media/image15.gif"/><Relationship Id="rId4" Type="http://schemas.openxmlformats.org/officeDocument/2006/relationships/image" Target="../media/image9.png"/><Relationship Id="rId9" Type="http://schemas.openxmlformats.org/officeDocument/2006/relationships/image" Target="../media/image14.gif"/></Relationships>
</file>

<file path=ppt/slides/_rels/slide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8.png"/><Relationship Id="rId7" Type="http://schemas.openxmlformats.org/officeDocument/2006/relationships/image" Target="../media/image5.png"/><Relationship Id="rId12"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23.png"/><Relationship Id="rId5" Type="http://schemas.openxmlformats.org/officeDocument/2006/relationships/image" Target="../media/image20.png"/><Relationship Id="rId10" Type="http://schemas.openxmlformats.org/officeDocument/2006/relationships/image" Target="../media/image2.png"/><Relationship Id="rId4" Type="http://schemas.openxmlformats.org/officeDocument/2006/relationships/image" Target="../media/image19.png"/><Relationship Id="rId9" Type="http://schemas.openxmlformats.org/officeDocument/2006/relationships/image" Target="../media/image22.png"/></Relationships>
</file>

<file path=ppt/slides/_rels/slide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30.gif"/><Relationship Id="rId3" Type="http://schemas.openxmlformats.org/officeDocument/2006/relationships/image" Target="../media/image26.svg"/><Relationship Id="rId7" Type="http://schemas.openxmlformats.org/officeDocument/2006/relationships/image" Target="../media/image29.gif"/><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15.gif"/><Relationship Id="rId11" Type="http://schemas.openxmlformats.org/officeDocument/2006/relationships/image" Target="../media/image33.gif"/><Relationship Id="rId5" Type="http://schemas.openxmlformats.org/officeDocument/2006/relationships/image" Target="../media/image28.svg"/><Relationship Id="rId10" Type="http://schemas.openxmlformats.org/officeDocument/2006/relationships/image" Target="../media/image32.svg"/><Relationship Id="rId4" Type="http://schemas.openxmlformats.org/officeDocument/2006/relationships/image" Target="../media/image27.png"/><Relationship Id="rId9" Type="http://schemas.openxmlformats.org/officeDocument/2006/relationships/image" Target="../media/image31.png"/></Relationships>
</file>

<file path=ppt/slides/_rels/slide7.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6.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450A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9432321" y="3703981"/>
            <a:ext cx="968816" cy="945807"/>
          </a:xfrm>
          <a:prstGeom prst="rect">
            <a:avLst/>
          </a:prstGeom>
        </p:spPr>
      </p:pic>
      <p:pic>
        <p:nvPicPr>
          <p:cNvPr id="3" name="Picture 3"/>
          <p:cNvPicPr>
            <a:picLocks noChangeAspect="1"/>
          </p:cNvPicPr>
          <p:nvPr/>
        </p:nvPicPr>
        <p:blipFill>
          <a:blip r:embed="rId4"/>
          <a:srcRect r="6371"/>
          <a:stretch>
            <a:fillRect/>
          </a:stretch>
        </p:blipFill>
        <p:spPr>
          <a:xfrm>
            <a:off x="14252420" y="403862"/>
            <a:ext cx="3623450" cy="2554215"/>
          </a:xfrm>
          <a:prstGeom prst="rect">
            <a:avLst/>
          </a:prstGeom>
        </p:spPr>
      </p:pic>
      <p:pic>
        <p:nvPicPr>
          <p:cNvPr id="4" name="Picture 4"/>
          <p:cNvPicPr>
            <a:picLocks noChangeAspect="1"/>
          </p:cNvPicPr>
          <p:nvPr/>
        </p:nvPicPr>
        <p:blipFill>
          <a:blip r:embed="rId5"/>
          <a:srcRect/>
          <a:stretch>
            <a:fillRect/>
          </a:stretch>
        </p:blipFill>
        <p:spPr>
          <a:xfrm>
            <a:off x="601981" y="5143500"/>
            <a:ext cx="6446623" cy="4297749"/>
          </a:xfrm>
          <a:prstGeom prst="rect">
            <a:avLst/>
          </a:prstGeom>
        </p:spPr>
      </p:pic>
      <p:grpSp>
        <p:nvGrpSpPr>
          <p:cNvPr id="5" name="Group 5"/>
          <p:cNvGrpSpPr/>
          <p:nvPr/>
        </p:nvGrpSpPr>
        <p:grpSpPr>
          <a:xfrm>
            <a:off x="602598" y="567307"/>
            <a:ext cx="17273272" cy="5339210"/>
            <a:chOff x="0" y="0"/>
            <a:chExt cx="23031029" cy="7118947"/>
          </a:xfrm>
        </p:grpSpPr>
        <p:sp>
          <p:nvSpPr>
            <p:cNvPr id="6" name="TextBox 6"/>
            <p:cNvSpPr txBox="1"/>
            <p:nvPr/>
          </p:nvSpPr>
          <p:spPr>
            <a:xfrm>
              <a:off x="0" y="352425"/>
              <a:ext cx="23031029" cy="5449955"/>
            </a:xfrm>
            <a:prstGeom prst="rect">
              <a:avLst/>
            </a:prstGeom>
          </p:spPr>
          <p:txBody>
            <a:bodyPr lIns="0" tIns="0" rIns="0" bIns="0" rtlCol="0" anchor="t">
              <a:spAutoFit/>
            </a:bodyPr>
            <a:lstStyle/>
            <a:p>
              <a:pPr>
                <a:lnSpc>
                  <a:spcPts val="15264"/>
                </a:lnSpc>
              </a:pPr>
              <a:r>
                <a:rPr lang="en-US" sz="15900">
                  <a:solidFill>
                    <a:srgbClr val="F4EEE0"/>
                  </a:solidFill>
                  <a:latin typeface="Josefin Sans Regular"/>
                </a:rPr>
                <a:t>Food Donation Web Application</a:t>
              </a:r>
            </a:p>
          </p:txBody>
        </p:sp>
        <p:sp>
          <p:nvSpPr>
            <p:cNvPr id="7" name="TextBox 7"/>
            <p:cNvSpPr txBox="1"/>
            <p:nvPr/>
          </p:nvSpPr>
          <p:spPr>
            <a:xfrm>
              <a:off x="0" y="6411345"/>
              <a:ext cx="21733130" cy="707602"/>
            </a:xfrm>
            <a:prstGeom prst="rect">
              <a:avLst/>
            </a:prstGeom>
          </p:spPr>
          <p:txBody>
            <a:bodyPr lIns="0" tIns="0" rIns="0" bIns="0" rtlCol="0" anchor="t">
              <a:spAutoFit/>
            </a:bodyPr>
            <a:lstStyle/>
            <a:p>
              <a:pPr>
                <a:lnSpc>
                  <a:spcPts val="4480"/>
                </a:lnSpc>
              </a:pPr>
              <a:endParaRPr/>
            </a:p>
          </p:txBody>
        </p:sp>
      </p:grpSp>
      <p:grpSp>
        <p:nvGrpSpPr>
          <p:cNvPr id="8" name="Group 8"/>
          <p:cNvGrpSpPr/>
          <p:nvPr/>
        </p:nvGrpSpPr>
        <p:grpSpPr>
          <a:xfrm>
            <a:off x="11624963" y="7292374"/>
            <a:ext cx="5989793" cy="2078620"/>
            <a:chOff x="0" y="0"/>
            <a:chExt cx="7986391" cy="2771494"/>
          </a:xfrm>
        </p:grpSpPr>
        <p:sp>
          <p:nvSpPr>
            <p:cNvPr id="9" name="TextBox 9"/>
            <p:cNvSpPr txBox="1"/>
            <p:nvPr/>
          </p:nvSpPr>
          <p:spPr>
            <a:xfrm>
              <a:off x="0" y="-9525"/>
              <a:ext cx="7986391" cy="1762125"/>
            </a:xfrm>
            <a:prstGeom prst="rect">
              <a:avLst/>
            </a:prstGeom>
          </p:spPr>
          <p:txBody>
            <a:bodyPr lIns="0" tIns="0" rIns="0" bIns="0" rtlCol="0" anchor="t">
              <a:spAutoFit/>
            </a:bodyPr>
            <a:lstStyle/>
            <a:p>
              <a:pPr algn="ctr">
                <a:lnSpc>
                  <a:spcPts val="5220"/>
                </a:lnSpc>
              </a:pPr>
              <a:r>
                <a:rPr lang="en-US" sz="4350" spc="870">
                  <a:solidFill>
                    <a:srgbClr val="FFFFFF"/>
                  </a:solidFill>
                  <a:latin typeface="Glacial Indifference Bold"/>
                </a:rPr>
                <a:t>IM/2018/036</a:t>
              </a:r>
            </a:p>
            <a:p>
              <a:pPr algn="ctr">
                <a:lnSpc>
                  <a:spcPts val="5220"/>
                </a:lnSpc>
              </a:pPr>
              <a:r>
                <a:rPr lang="en-US" sz="4350" spc="870">
                  <a:solidFill>
                    <a:srgbClr val="FFFFFF"/>
                  </a:solidFill>
                  <a:latin typeface="Glacial Indifference Bold"/>
                </a:rPr>
                <a:t>M.D.N.JAYASIRI</a:t>
              </a:r>
            </a:p>
          </p:txBody>
        </p:sp>
        <p:sp>
          <p:nvSpPr>
            <p:cNvPr id="10" name="TextBox 10"/>
            <p:cNvSpPr txBox="1"/>
            <p:nvPr/>
          </p:nvSpPr>
          <p:spPr>
            <a:xfrm>
              <a:off x="311027" y="1999969"/>
              <a:ext cx="7364338" cy="771525"/>
            </a:xfrm>
            <a:prstGeom prst="rect">
              <a:avLst/>
            </a:prstGeom>
          </p:spPr>
          <p:txBody>
            <a:bodyPr lIns="0" tIns="0" rIns="0" bIns="0" rtlCol="0" anchor="t">
              <a:spAutoFit/>
            </a:bodyPr>
            <a:lstStyle/>
            <a:p>
              <a:pPr algn="ctr">
                <a:lnSpc>
                  <a:spcPts val="4500"/>
                </a:lnSpc>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grpSp>
        <p:nvGrpSpPr>
          <p:cNvPr id="2" name="Group 2"/>
          <p:cNvGrpSpPr/>
          <p:nvPr/>
        </p:nvGrpSpPr>
        <p:grpSpPr>
          <a:xfrm>
            <a:off x="1371600" y="1181100"/>
            <a:ext cx="15011401" cy="7635030"/>
            <a:chOff x="0" y="0"/>
            <a:chExt cx="8667575" cy="10180041"/>
          </a:xfrm>
        </p:grpSpPr>
        <p:grpSp>
          <p:nvGrpSpPr>
            <p:cNvPr id="3" name="Group 3"/>
            <p:cNvGrpSpPr/>
            <p:nvPr/>
          </p:nvGrpSpPr>
          <p:grpSpPr>
            <a:xfrm rot="5400000">
              <a:off x="3851508" y="7797981"/>
              <a:ext cx="964560" cy="774628"/>
              <a:chOff x="0" y="0"/>
              <a:chExt cx="706752" cy="508000"/>
            </a:xfrm>
          </p:grpSpPr>
          <p:sp>
            <p:nvSpPr>
              <p:cNvPr id="4" name="Freeform 4"/>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5" name="Group 5"/>
            <p:cNvGrpSpPr/>
            <p:nvPr/>
          </p:nvGrpSpPr>
          <p:grpSpPr>
            <a:xfrm rot="5400000">
              <a:off x="3851508" y="94966"/>
              <a:ext cx="964560" cy="774628"/>
              <a:chOff x="0" y="0"/>
              <a:chExt cx="706752" cy="508000"/>
            </a:xfrm>
          </p:grpSpPr>
          <p:sp>
            <p:nvSpPr>
              <p:cNvPr id="6" name="Freeform 6"/>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7" name="Group 7"/>
            <p:cNvGrpSpPr/>
            <p:nvPr/>
          </p:nvGrpSpPr>
          <p:grpSpPr>
            <a:xfrm rot="-10800000">
              <a:off x="0" y="3946473"/>
              <a:ext cx="964560" cy="774628"/>
              <a:chOff x="0" y="0"/>
              <a:chExt cx="706752" cy="508000"/>
            </a:xfrm>
          </p:grpSpPr>
          <p:sp>
            <p:nvSpPr>
              <p:cNvPr id="8" name="Freeform 8"/>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9" name="Group 9"/>
            <p:cNvGrpSpPr/>
            <p:nvPr/>
          </p:nvGrpSpPr>
          <p:grpSpPr>
            <a:xfrm rot="-10800000">
              <a:off x="7703015" y="3946473"/>
              <a:ext cx="964560" cy="774628"/>
              <a:chOff x="0" y="0"/>
              <a:chExt cx="706752" cy="508000"/>
            </a:xfrm>
          </p:grpSpPr>
          <p:sp>
            <p:nvSpPr>
              <p:cNvPr id="10" name="Freeform 10"/>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11" name="Group 11"/>
            <p:cNvGrpSpPr/>
            <p:nvPr/>
          </p:nvGrpSpPr>
          <p:grpSpPr>
            <a:xfrm rot="7314931">
              <a:off x="1815337" y="7215743"/>
              <a:ext cx="964560" cy="774628"/>
              <a:chOff x="0" y="0"/>
              <a:chExt cx="706752" cy="508000"/>
            </a:xfrm>
          </p:grpSpPr>
          <p:sp>
            <p:nvSpPr>
              <p:cNvPr id="12" name="Freeform 12"/>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13" name="Group 13"/>
            <p:cNvGrpSpPr/>
            <p:nvPr/>
          </p:nvGrpSpPr>
          <p:grpSpPr>
            <a:xfrm rot="7314931">
              <a:off x="5887678" y="677204"/>
              <a:ext cx="964560" cy="774628"/>
              <a:chOff x="0" y="0"/>
              <a:chExt cx="706752" cy="508000"/>
            </a:xfrm>
          </p:grpSpPr>
          <p:sp>
            <p:nvSpPr>
              <p:cNvPr id="14" name="Freeform 14"/>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15" name="Group 15"/>
            <p:cNvGrpSpPr/>
            <p:nvPr/>
          </p:nvGrpSpPr>
          <p:grpSpPr>
            <a:xfrm rot="-8885068">
              <a:off x="582238" y="1910303"/>
              <a:ext cx="964560" cy="774628"/>
              <a:chOff x="0" y="0"/>
              <a:chExt cx="706752" cy="508000"/>
            </a:xfrm>
          </p:grpSpPr>
          <p:sp>
            <p:nvSpPr>
              <p:cNvPr id="16" name="Freeform 16"/>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17" name="Group 17"/>
            <p:cNvGrpSpPr/>
            <p:nvPr/>
          </p:nvGrpSpPr>
          <p:grpSpPr>
            <a:xfrm rot="-8885068">
              <a:off x="7120777" y="5982643"/>
              <a:ext cx="964560" cy="774628"/>
              <a:chOff x="0" y="0"/>
              <a:chExt cx="706752" cy="508000"/>
            </a:xfrm>
          </p:grpSpPr>
          <p:sp>
            <p:nvSpPr>
              <p:cNvPr id="18" name="Freeform 18"/>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19" name="Group 19"/>
            <p:cNvGrpSpPr/>
            <p:nvPr/>
          </p:nvGrpSpPr>
          <p:grpSpPr>
            <a:xfrm rot="9043094">
              <a:off x="492126" y="5830264"/>
              <a:ext cx="964560" cy="774628"/>
              <a:chOff x="0" y="0"/>
              <a:chExt cx="706752" cy="508000"/>
            </a:xfrm>
          </p:grpSpPr>
          <p:sp>
            <p:nvSpPr>
              <p:cNvPr id="20" name="Freeform 20"/>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21" name="Group 21"/>
            <p:cNvGrpSpPr/>
            <p:nvPr/>
          </p:nvGrpSpPr>
          <p:grpSpPr>
            <a:xfrm rot="9043094">
              <a:off x="7210889" y="2062682"/>
              <a:ext cx="964560" cy="774628"/>
              <a:chOff x="0" y="0"/>
              <a:chExt cx="706752" cy="508000"/>
            </a:xfrm>
          </p:grpSpPr>
          <p:sp>
            <p:nvSpPr>
              <p:cNvPr id="22" name="Freeform 22"/>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23" name="Group 23"/>
            <p:cNvGrpSpPr/>
            <p:nvPr/>
          </p:nvGrpSpPr>
          <p:grpSpPr>
            <a:xfrm rot="-7156905">
              <a:off x="1967717" y="587092"/>
              <a:ext cx="964560" cy="774628"/>
              <a:chOff x="0" y="0"/>
              <a:chExt cx="706752" cy="508000"/>
            </a:xfrm>
          </p:grpSpPr>
          <p:sp>
            <p:nvSpPr>
              <p:cNvPr id="24" name="Freeform 24"/>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grpSp>
          <p:nvGrpSpPr>
            <p:cNvPr id="25" name="Group 25"/>
            <p:cNvGrpSpPr/>
            <p:nvPr/>
          </p:nvGrpSpPr>
          <p:grpSpPr>
            <a:xfrm rot="-7156905">
              <a:off x="5735298" y="7305855"/>
              <a:ext cx="964560" cy="774628"/>
              <a:chOff x="0" y="0"/>
              <a:chExt cx="706752" cy="508000"/>
            </a:xfrm>
          </p:grpSpPr>
          <p:sp>
            <p:nvSpPr>
              <p:cNvPr id="26" name="Freeform 26"/>
              <p:cNvSpPr/>
              <p:nvPr/>
            </p:nvSpPr>
            <p:spPr>
              <a:xfrm>
                <a:off x="0" y="215900"/>
                <a:ext cx="706752" cy="76200"/>
              </a:xfrm>
              <a:custGeom>
                <a:avLst/>
                <a:gdLst/>
                <a:ahLst/>
                <a:cxnLst/>
                <a:rect l="l" t="t" r="r" b="b"/>
                <a:pathLst>
                  <a:path w="706752" h="76200">
                    <a:moveTo>
                      <a:pt x="0" y="0"/>
                    </a:moveTo>
                    <a:lnTo>
                      <a:pt x="706752" y="0"/>
                    </a:lnTo>
                    <a:lnTo>
                      <a:pt x="706752" y="76200"/>
                    </a:lnTo>
                    <a:lnTo>
                      <a:pt x="0" y="76200"/>
                    </a:lnTo>
                    <a:close/>
                  </a:path>
                </a:pathLst>
              </a:custGeom>
              <a:solidFill>
                <a:srgbClr val="000000"/>
              </a:solidFill>
            </p:spPr>
          </p:sp>
        </p:grpSp>
        <p:sp>
          <p:nvSpPr>
            <p:cNvPr id="27" name="TextBox 27"/>
            <p:cNvSpPr txBox="1"/>
            <p:nvPr/>
          </p:nvSpPr>
          <p:spPr>
            <a:xfrm>
              <a:off x="1917212" y="904681"/>
              <a:ext cx="4833150" cy="9275360"/>
            </a:xfrm>
            <a:prstGeom prst="rect">
              <a:avLst/>
            </a:prstGeom>
          </p:spPr>
          <p:txBody>
            <a:bodyPr lIns="0" tIns="0" rIns="0" bIns="0" rtlCol="0" anchor="t">
              <a:spAutoFit/>
            </a:bodyPr>
            <a:lstStyle/>
            <a:p>
              <a:pPr algn="ctr">
                <a:lnSpc>
                  <a:spcPts val="13794"/>
                </a:lnSpc>
              </a:pPr>
              <a:endParaRPr dirty="0"/>
            </a:p>
            <a:p>
              <a:pPr algn="ctr">
                <a:lnSpc>
                  <a:spcPts val="13794"/>
                </a:lnSpc>
                <a:spcBef>
                  <a:spcPct val="0"/>
                </a:spcBef>
              </a:pPr>
              <a:r>
                <a:rPr lang="en-US" sz="9853" spc="9" dirty="0">
                  <a:solidFill>
                    <a:srgbClr val="000000"/>
                  </a:solidFill>
                  <a:latin typeface="Berkshire Swash"/>
                </a:rPr>
                <a:t>Demonstration</a:t>
              </a:r>
            </a:p>
          </p:txBody>
        </p:sp>
        <p:sp>
          <p:nvSpPr>
            <p:cNvPr id="28" name="TextBox 28"/>
            <p:cNvSpPr txBox="1"/>
            <p:nvPr/>
          </p:nvSpPr>
          <p:spPr>
            <a:xfrm>
              <a:off x="2850221" y="2862651"/>
              <a:ext cx="2967964" cy="526752"/>
            </a:xfrm>
            <a:prstGeom prst="rect">
              <a:avLst/>
            </a:prstGeom>
          </p:spPr>
          <p:txBody>
            <a:bodyPr lIns="0" tIns="0" rIns="0" bIns="0" rtlCol="0" anchor="t">
              <a:spAutoFit/>
            </a:bodyPr>
            <a:lstStyle/>
            <a:p>
              <a:pPr algn="ctr">
                <a:lnSpc>
                  <a:spcPts val="3371"/>
                </a:lnSpc>
                <a:spcBef>
                  <a:spcPct val="0"/>
                </a:spcBef>
              </a:pPr>
              <a:endParaRPr/>
            </a:p>
          </p:txBody>
        </p:sp>
        <p:sp>
          <p:nvSpPr>
            <p:cNvPr id="29" name="TextBox 29"/>
            <p:cNvSpPr txBox="1"/>
            <p:nvPr/>
          </p:nvSpPr>
          <p:spPr>
            <a:xfrm>
              <a:off x="2851052" y="5470602"/>
              <a:ext cx="2967133" cy="286697"/>
            </a:xfrm>
            <a:prstGeom prst="rect">
              <a:avLst/>
            </a:prstGeom>
          </p:spPr>
          <p:txBody>
            <a:bodyPr lIns="0" tIns="0" rIns="0" bIns="0" rtlCol="0" anchor="t">
              <a:spAutoFit/>
            </a:bodyPr>
            <a:lstStyle/>
            <a:p>
              <a:pPr algn="ctr">
                <a:lnSpc>
                  <a:spcPts val="1794"/>
                </a:lnSpc>
                <a:spcBef>
                  <a:spcPct val="0"/>
                </a:spcBef>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9E26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13162288" y="-986254"/>
            <a:ext cx="6369693" cy="6369693"/>
          </a:xfrm>
          <a:prstGeom prst="rect">
            <a:avLst/>
          </a:prstGeom>
        </p:spPr>
      </p:pic>
      <p:pic>
        <p:nvPicPr>
          <p:cNvPr id="3" name="Picture 3"/>
          <p:cNvPicPr>
            <a:picLocks noChangeAspect="1"/>
          </p:cNvPicPr>
          <p:nvPr/>
        </p:nvPicPr>
        <p:blipFill>
          <a:blip r:embed="rId4"/>
          <a:srcRect/>
          <a:stretch>
            <a:fillRect/>
          </a:stretch>
        </p:blipFill>
        <p:spPr>
          <a:xfrm rot="1058685">
            <a:off x="10701960" y="688746"/>
            <a:ext cx="1892281" cy="1925986"/>
          </a:xfrm>
          <a:prstGeom prst="rect">
            <a:avLst/>
          </a:prstGeom>
        </p:spPr>
      </p:pic>
      <p:pic>
        <p:nvPicPr>
          <p:cNvPr id="4" name="Picture 4"/>
          <p:cNvPicPr>
            <a:picLocks noChangeAspect="1"/>
          </p:cNvPicPr>
          <p:nvPr/>
        </p:nvPicPr>
        <p:blipFill>
          <a:blip r:embed="rId5"/>
          <a:srcRect/>
          <a:stretch>
            <a:fillRect/>
          </a:stretch>
        </p:blipFill>
        <p:spPr>
          <a:xfrm rot="689836">
            <a:off x="16136823" y="6068451"/>
            <a:ext cx="1402615" cy="1614521"/>
          </a:xfrm>
          <a:prstGeom prst="rect">
            <a:avLst/>
          </a:prstGeom>
        </p:spPr>
      </p:pic>
      <p:grpSp>
        <p:nvGrpSpPr>
          <p:cNvPr id="5" name="Group 5"/>
          <p:cNvGrpSpPr/>
          <p:nvPr/>
        </p:nvGrpSpPr>
        <p:grpSpPr>
          <a:xfrm>
            <a:off x="500062" y="2198592"/>
            <a:ext cx="14346285" cy="7344275"/>
            <a:chOff x="0" y="1369250"/>
            <a:chExt cx="19128379" cy="9792367"/>
          </a:xfrm>
        </p:grpSpPr>
        <p:sp>
          <p:nvSpPr>
            <p:cNvPr id="6" name="TextBox 6"/>
            <p:cNvSpPr txBox="1"/>
            <p:nvPr/>
          </p:nvSpPr>
          <p:spPr>
            <a:xfrm>
              <a:off x="0" y="1369250"/>
              <a:ext cx="19109330" cy="1510585"/>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160B06"/>
                  </a:solidFill>
                  <a:latin typeface="HK Grotesk Medium"/>
                </a:rPr>
                <a:t>Introduction</a:t>
              </a:r>
            </a:p>
            <a:p>
              <a:pPr>
                <a:lnSpc>
                  <a:spcPts val="4480"/>
                </a:lnSpc>
              </a:pPr>
              <a:r>
                <a:rPr lang="en-US" sz="3200" dirty="0">
                  <a:solidFill>
                    <a:srgbClr val="160B06"/>
                  </a:solidFill>
                  <a:latin typeface="HK Grotesk Medium"/>
                </a:rPr>
                <a:t>                </a:t>
              </a:r>
            </a:p>
          </p:txBody>
        </p:sp>
        <p:sp>
          <p:nvSpPr>
            <p:cNvPr id="7" name="TextBox 7"/>
            <p:cNvSpPr txBox="1"/>
            <p:nvPr/>
          </p:nvSpPr>
          <p:spPr>
            <a:xfrm>
              <a:off x="0" y="2284191"/>
              <a:ext cx="19109330" cy="741144"/>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160B06"/>
                  </a:solidFill>
                  <a:latin typeface="HK Grotesk Medium"/>
                </a:rPr>
                <a:t>Requirements</a:t>
              </a:r>
            </a:p>
          </p:txBody>
        </p:sp>
        <p:sp>
          <p:nvSpPr>
            <p:cNvPr id="8" name="TextBox 8"/>
            <p:cNvSpPr txBox="1"/>
            <p:nvPr/>
          </p:nvSpPr>
          <p:spPr>
            <a:xfrm>
              <a:off x="0" y="5363465"/>
              <a:ext cx="19109330" cy="741144"/>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160B06"/>
                  </a:solidFill>
                  <a:latin typeface="HK Grotesk Medium"/>
                </a:rPr>
                <a:t>Used Technologies</a:t>
              </a:r>
            </a:p>
          </p:txBody>
        </p:sp>
        <p:sp>
          <p:nvSpPr>
            <p:cNvPr id="9" name="TextBox 9"/>
            <p:cNvSpPr txBox="1"/>
            <p:nvPr/>
          </p:nvSpPr>
          <p:spPr>
            <a:xfrm>
              <a:off x="19049" y="6423672"/>
              <a:ext cx="19109330" cy="741144"/>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160B06"/>
                  </a:solidFill>
                  <a:latin typeface="HK Grotesk Medium"/>
                </a:rPr>
                <a:t>Demonstration</a:t>
              </a:r>
            </a:p>
          </p:txBody>
        </p:sp>
        <p:sp>
          <p:nvSpPr>
            <p:cNvPr id="10" name="TextBox 10"/>
            <p:cNvSpPr txBox="1"/>
            <p:nvPr/>
          </p:nvSpPr>
          <p:spPr>
            <a:xfrm>
              <a:off x="0" y="10454015"/>
              <a:ext cx="19109330" cy="707602"/>
            </a:xfrm>
            <a:prstGeom prst="rect">
              <a:avLst/>
            </a:prstGeom>
          </p:spPr>
          <p:txBody>
            <a:bodyPr lIns="0" tIns="0" rIns="0" bIns="0" rtlCol="0" anchor="t">
              <a:spAutoFit/>
            </a:bodyPr>
            <a:lstStyle/>
            <a:p>
              <a:pPr>
                <a:lnSpc>
                  <a:spcPts val="4480"/>
                </a:lnSpc>
              </a:pPr>
              <a:endParaRPr/>
            </a:p>
          </p:txBody>
        </p:sp>
      </p:grpSp>
      <p:sp>
        <p:nvSpPr>
          <p:cNvPr id="11" name="TextBox 11"/>
          <p:cNvSpPr txBox="1"/>
          <p:nvPr/>
        </p:nvSpPr>
        <p:spPr>
          <a:xfrm>
            <a:off x="-517249" y="567838"/>
            <a:ext cx="8940866" cy="1324243"/>
          </a:xfrm>
          <a:prstGeom prst="rect">
            <a:avLst/>
          </a:prstGeom>
        </p:spPr>
        <p:txBody>
          <a:bodyPr lIns="0" tIns="0" rIns="0" bIns="0" rtlCol="0" anchor="t">
            <a:spAutoFit/>
          </a:bodyPr>
          <a:lstStyle/>
          <a:p>
            <a:pPr algn="ctr">
              <a:lnSpc>
                <a:spcPts val="9755"/>
              </a:lnSpc>
            </a:pPr>
            <a:r>
              <a:rPr lang="en-US" sz="9853">
                <a:solidFill>
                  <a:srgbClr val="000000"/>
                </a:solidFill>
                <a:latin typeface="Chewy"/>
              </a:rPr>
              <a:t>Today Lineup</a:t>
            </a:r>
          </a:p>
        </p:txBody>
      </p:sp>
      <p:sp>
        <p:nvSpPr>
          <p:cNvPr id="12" name="TextBox 7">
            <a:extLst>
              <a:ext uri="{FF2B5EF4-FFF2-40B4-BE49-F238E27FC236}">
                <a16:creationId xmlns:a16="http://schemas.microsoft.com/office/drawing/2014/main" id="{40DF116E-9F7B-7825-2573-F8F7D9C49BF7}"/>
              </a:ext>
            </a:extLst>
          </p:cNvPr>
          <p:cNvSpPr txBox="1"/>
          <p:nvPr/>
        </p:nvSpPr>
        <p:spPr>
          <a:xfrm>
            <a:off x="500062" y="4476671"/>
            <a:ext cx="14331998" cy="555858"/>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160B06"/>
                </a:solidFill>
                <a:latin typeface="HK Grotesk Medium"/>
              </a:rPr>
              <a:t>Not Completed Functionalities</a:t>
            </a:r>
          </a:p>
        </p:txBody>
      </p:sp>
      <p:sp>
        <p:nvSpPr>
          <p:cNvPr id="13" name="TextBox 7">
            <a:extLst>
              <a:ext uri="{FF2B5EF4-FFF2-40B4-BE49-F238E27FC236}">
                <a16:creationId xmlns:a16="http://schemas.microsoft.com/office/drawing/2014/main" id="{9D701FE6-4524-2F2D-8366-98F5C036DFF9}"/>
              </a:ext>
            </a:extLst>
          </p:cNvPr>
          <p:cNvSpPr txBox="1"/>
          <p:nvPr/>
        </p:nvSpPr>
        <p:spPr>
          <a:xfrm>
            <a:off x="500062" y="3645137"/>
            <a:ext cx="14331998" cy="555858"/>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160B06"/>
                </a:solidFill>
                <a:latin typeface="HK Grotesk Medium"/>
              </a:rPr>
              <a:t>Main Functionalities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9E26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286436" y="4435474"/>
            <a:ext cx="3291534" cy="2429751"/>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305401" y="3389912"/>
            <a:ext cx="2182743" cy="2609801"/>
          </a:xfrm>
          <a:prstGeom prst="rect">
            <a:avLst/>
          </a:prstGeom>
        </p:spPr>
      </p:pic>
      <p:pic>
        <p:nvPicPr>
          <p:cNvPr id="4" name="Picture 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791593" y="1694754"/>
            <a:ext cx="1186299" cy="1991499"/>
          </a:xfrm>
          <a:prstGeom prst="rect">
            <a:avLst/>
          </a:prstGeom>
        </p:spPr>
      </p:pic>
      <p:pic>
        <p:nvPicPr>
          <p:cNvPr id="5" name="Picture 5"/>
          <p:cNvPicPr>
            <a:picLocks noChangeAspect="1"/>
          </p:cNvPicPr>
          <p:nvPr/>
        </p:nvPicPr>
        <p:blipFill>
          <a:blip r:embed="rId8"/>
          <a:srcRect/>
          <a:stretch>
            <a:fillRect/>
          </a:stretch>
        </p:blipFill>
        <p:spPr>
          <a:xfrm>
            <a:off x="4163186" y="7713900"/>
            <a:ext cx="2033051" cy="2119141"/>
          </a:xfrm>
          <a:prstGeom prst="rect">
            <a:avLst/>
          </a:prstGeom>
        </p:spPr>
      </p:pic>
      <p:pic>
        <p:nvPicPr>
          <p:cNvPr id="6" name="Picture 6"/>
          <p:cNvPicPr>
            <a:picLocks noChangeAspect="1"/>
          </p:cNvPicPr>
          <p:nvPr/>
        </p:nvPicPr>
        <p:blipFill>
          <a:blip r:embed="rId9"/>
          <a:srcRect/>
          <a:stretch>
            <a:fillRect/>
          </a:stretch>
        </p:blipFill>
        <p:spPr>
          <a:xfrm>
            <a:off x="11016456" y="4179803"/>
            <a:ext cx="1922871" cy="2941092"/>
          </a:xfrm>
          <a:prstGeom prst="rect">
            <a:avLst/>
          </a:prstGeom>
        </p:spPr>
      </p:pic>
      <p:pic>
        <p:nvPicPr>
          <p:cNvPr id="7" name="Picture 7"/>
          <p:cNvPicPr>
            <a:picLocks noChangeAspect="1"/>
          </p:cNvPicPr>
          <p:nvPr/>
        </p:nvPicPr>
        <p:blipFill>
          <a:blip r:embed="rId10"/>
          <a:srcRect/>
          <a:stretch>
            <a:fillRect/>
          </a:stretch>
        </p:blipFill>
        <p:spPr>
          <a:xfrm rot="-10800000">
            <a:off x="7872333" y="5999713"/>
            <a:ext cx="3087031" cy="833498"/>
          </a:xfrm>
          <a:prstGeom prst="rect">
            <a:avLst/>
          </a:prstGeom>
        </p:spPr>
      </p:pic>
      <p:pic>
        <p:nvPicPr>
          <p:cNvPr id="8" name="Picture 8"/>
          <p:cNvPicPr>
            <a:picLocks noChangeAspect="1"/>
          </p:cNvPicPr>
          <p:nvPr/>
        </p:nvPicPr>
        <p:blipFill>
          <a:blip r:embed="rId10"/>
          <a:srcRect/>
          <a:stretch>
            <a:fillRect/>
          </a:stretch>
        </p:blipFill>
        <p:spPr>
          <a:xfrm rot="-5490004">
            <a:off x="2997666" y="7128064"/>
            <a:ext cx="2577541" cy="695936"/>
          </a:xfrm>
          <a:prstGeom prst="rect">
            <a:avLst/>
          </a:prstGeom>
        </p:spPr>
      </p:pic>
      <p:pic>
        <p:nvPicPr>
          <p:cNvPr id="9" name="Picture 9"/>
          <p:cNvPicPr>
            <a:picLocks noChangeAspect="1"/>
          </p:cNvPicPr>
          <p:nvPr/>
        </p:nvPicPr>
        <p:blipFill>
          <a:blip r:embed="rId10"/>
          <a:srcRect/>
          <a:stretch>
            <a:fillRect/>
          </a:stretch>
        </p:blipFill>
        <p:spPr>
          <a:xfrm rot="-71054">
            <a:off x="11866320" y="1998232"/>
            <a:ext cx="2737632" cy="739161"/>
          </a:xfrm>
          <a:prstGeom prst="rect">
            <a:avLst/>
          </a:prstGeom>
        </p:spPr>
      </p:pic>
      <p:pic>
        <p:nvPicPr>
          <p:cNvPr id="10" name="Picture 10"/>
          <p:cNvPicPr>
            <a:picLocks noChangeAspect="1"/>
          </p:cNvPicPr>
          <p:nvPr/>
        </p:nvPicPr>
        <p:blipFill>
          <a:blip r:embed="rId10"/>
          <a:srcRect/>
          <a:stretch>
            <a:fillRect/>
          </a:stretch>
        </p:blipFill>
        <p:spPr>
          <a:xfrm>
            <a:off x="7502333" y="5013780"/>
            <a:ext cx="3087031" cy="833498"/>
          </a:xfrm>
          <a:prstGeom prst="rect">
            <a:avLst/>
          </a:prstGeom>
        </p:spPr>
      </p:pic>
      <p:pic>
        <p:nvPicPr>
          <p:cNvPr id="11" name="Picture 11"/>
          <p:cNvPicPr>
            <a:picLocks noChangeAspect="1"/>
          </p:cNvPicPr>
          <p:nvPr/>
        </p:nvPicPr>
        <p:blipFill>
          <a:blip r:embed="rId11"/>
          <a:srcRect/>
          <a:stretch>
            <a:fillRect/>
          </a:stretch>
        </p:blipFill>
        <p:spPr>
          <a:xfrm>
            <a:off x="15124665" y="1681500"/>
            <a:ext cx="2252531" cy="2004753"/>
          </a:xfrm>
          <a:prstGeom prst="rect">
            <a:avLst/>
          </a:prstGeom>
        </p:spPr>
      </p:pic>
      <p:sp>
        <p:nvSpPr>
          <p:cNvPr id="12" name="TextBox 12"/>
          <p:cNvSpPr txBox="1"/>
          <p:nvPr/>
        </p:nvSpPr>
        <p:spPr>
          <a:xfrm>
            <a:off x="714799" y="384096"/>
            <a:ext cx="9083985" cy="915747"/>
          </a:xfrm>
          <a:prstGeom prst="rect">
            <a:avLst/>
          </a:prstGeom>
        </p:spPr>
        <p:txBody>
          <a:bodyPr lIns="0" tIns="0" rIns="0" bIns="0" rtlCol="0" anchor="t">
            <a:spAutoFit/>
          </a:bodyPr>
          <a:lstStyle/>
          <a:p>
            <a:pPr algn="ctr">
              <a:lnSpc>
                <a:spcPts val="6780"/>
              </a:lnSpc>
            </a:pPr>
            <a:r>
              <a:rPr lang="en-US" sz="6848">
                <a:solidFill>
                  <a:srgbClr val="000000"/>
                </a:solidFill>
                <a:latin typeface="Chewy"/>
              </a:rPr>
              <a:t>Current Process</a:t>
            </a:r>
          </a:p>
        </p:txBody>
      </p:sp>
      <p:pic>
        <p:nvPicPr>
          <p:cNvPr id="13" name="Picture 13"/>
          <p:cNvPicPr>
            <a:picLocks noChangeAspect="1"/>
          </p:cNvPicPr>
          <p:nvPr/>
        </p:nvPicPr>
        <p:blipFill>
          <a:blip r:embed="rId10"/>
          <a:srcRect/>
          <a:stretch>
            <a:fillRect/>
          </a:stretch>
        </p:blipFill>
        <p:spPr>
          <a:xfrm rot="-1774736">
            <a:off x="12318696" y="4483711"/>
            <a:ext cx="3926434" cy="1060137"/>
          </a:xfrm>
          <a:prstGeom prst="rect">
            <a:avLst/>
          </a:prstGeom>
        </p:spPr>
      </p:pic>
      <p:sp>
        <p:nvSpPr>
          <p:cNvPr id="14" name="TextBox 14"/>
          <p:cNvSpPr txBox="1"/>
          <p:nvPr/>
        </p:nvSpPr>
        <p:spPr>
          <a:xfrm>
            <a:off x="8639254" y="1787423"/>
            <a:ext cx="2377202" cy="580390"/>
          </a:xfrm>
          <a:prstGeom prst="rect">
            <a:avLst/>
          </a:prstGeom>
        </p:spPr>
        <p:txBody>
          <a:bodyPr lIns="0" tIns="0" rIns="0" bIns="0" rtlCol="0" anchor="t">
            <a:spAutoFit/>
          </a:bodyPr>
          <a:lstStyle/>
          <a:p>
            <a:pPr algn="ctr">
              <a:lnSpc>
                <a:spcPts val="4759"/>
              </a:lnSpc>
            </a:pPr>
            <a:r>
              <a:rPr lang="en-US" sz="3399">
                <a:solidFill>
                  <a:srgbClr val="000000"/>
                </a:solidFill>
                <a:latin typeface="Open Sans Light"/>
              </a:rPr>
              <a:t>Poor people</a:t>
            </a:r>
          </a:p>
        </p:txBody>
      </p:sp>
      <p:sp>
        <p:nvSpPr>
          <p:cNvPr id="15" name="TextBox 15"/>
          <p:cNvSpPr txBox="1"/>
          <p:nvPr/>
        </p:nvSpPr>
        <p:spPr>
          <a:xfrm>
            <a:off x="1815365" y="2698929"/>
            <a:ext cx="6728693" cy="1180465"/>
          </a:xfrm>
          <a:prstGeom prst="rect">
            <a:avLst/>
          </a:prstGeom>
        </p:spPr>
        <p:txBody>
          <a:bodyPr lIns="0" tIns="0" rIns="0" bIns="0" rtlCol="0" anchor="t">
            <a:spAutoFit/>
          </a:bodyPr>
          <a:lstStyle/>
          <a:p>
            <a:pPr algn="ctr">
              <a:lnSpc>
                <a:spcPts val="4759"/>
              </a:lnSpc>
            </a:pPr>
            <a:r>
              <a:rPr lang="en-US" sz="3399">
                <a:solidFill>
                  <a:srgbClr val="000000"/>
                </a:solidFill>
                <a:latin typeface="Open Sans Light"/>
              </a:rPr>
              <a:t>Children homes and nursing homes</a:t>
            </a:r>
          </a:p>
        </p:txBody>
      </p:sp>
      <p:sp>
        <p:nvSpPr>
          <p:cNvPr id="16" name="TextBox 16"/>
          <p:cNvSpPr txBox="1"/>
          <p:nvPr/>
        </p:nvSpPr>
        <p:spPr>
          <a:xfrm>
            <a:off x="4479489" y="9545106"/>
            <a:ext cx="6045688" cy="518720"/>
          </a:xfrm>
          <a:prstGeom prst="rect">
            <a:avLst/>
          </a:prstGeom>
        </p:spPr>
        <p:txBody>
          <a:bodyPr lIns="0" tIns="0" rIns="0" bIns="0" rtlCol="0" anchor="t">
            <a:spAutoFit/>
          </a:bodyPr>
          <a:lstStyle/>
          <a:p>
            <a:pPr algn="ctr">
              <a:lnSpc>
                <a:spcPts val="4276"/>
              </a:lnSpc>
            </a:pPr>
            <a:r>
              <a:rPr lang="en-US" sz="3054">
                <a:solidFill>
                  <a:srgbClr val="000000"/>
                </a:solidFill>
                <a:latin typeface="Open Sans Light"/>
              </a:rPr>
              <a:t>Restaurant admin</a:t>
            </a:r>
          </a:p>
        </p:txBody>
      </p:sp>
      <p:sp>
        <p:nvSpPr>
          <p:cNvPr id="17" name="TextBox 17"/>
          <p:cNvSpPr txBox="1"/>
          <p:nvPr/>
        </p:nvSpPr>
        <p:spPr>
          <a:xfrm>
            <a:off x="8836130" y="7425965"/>
            <a:ext cx="6045688" cy="518720"/>
          </a:xfrm>
          <a:prstGeom prst="rect">
            <a:avLst/>
          </a:prstGeom>
        </p:spPr>
        <p:txBody>
          <a:bodyPr lIns="0" tIns="0" rIns="0" bIns="0" rtlCol="0" anchor="t">
            <a:spAutoFit/>
          </a:bodyPr>
          <a:lstStyle/>
          <a:p>
            <a:pPr algn="ctr">
              <a:lnSpc>
                <a:spcPts val="4276"/>
              </a:lnSpc>
            </a:pPr>
            <a:r>
              <a:rPr lang="en-US" sz="3054">
                <a:solidFill>
                  <a:srgbClr val="000000"/>
                </a:solidFill>
                <a:latin typeface="Open Sans Light"/>
              </a:rPr>
              <a:t>Individual Donor</a:t>
            </a:r>
          </a:p>
        </p:txBody>
      </p:sp>
      <p:sp>
        <p:nvSpPr>
          <p:cNvPr id="18" name="TextBox 18"/>
          <p:cNvSpPr txBox="1"/>
          <p:nvPr/>
        </p:nvSpPr>
        <p:spPr>
          <a:xfrm>
            <a:off x="13235136" y="3629103"/>
            <a:ext cx="6045688" cy="518720"/>
          </a:xfrm>
          <a:prstGeom prst="rect">
            <a:avLst/>
          </a:prstGeom>
        </p:spPr>
        <p:txBody>
          <a:bodyPr lIns="0" tIns="0" rIns="0" bIns="0" rtlCol="0" anchor="t">
            <a:spAutoFit/>
          </a:bodyPr>
          <a:lstStyle/>
          <a:p>
            <a:pPr algn="ctr">
              <a:lnSpc>
                <a:spcPts val="4276"/>
              </a:lnSpc>
            </a:pPr>
            <a:r>
              <a:rPr lang="en-US" sz="3054">
                <a:solidFill>
                  <a:srgbClr val="000000"/>
                </a:solidFill>
                <a:latin typeface="Open Sans Light"/>
              </a:rPr>
              <a:t>NGO</a:t>
            </a:r>
          </a:p>
        </p:txBody>
      </p:sp>
      <p:pic>
        <p:nvPicPr>
          <p:cNvPr id="19" name="Picture 19"/>
          <p:cNvPicPr>
            <a:picLocks noChangeAspect="1"/>
          </p:cNvPicPr>
          <p:nvPr/>
        </p:nvPicPr>
        <p:blipFill>
          <a:blip r:embed="rId10"/>
          <a:srcRect/>
          <a:stretch>
            <a:fillRect/>
          </a:stretch>
        </p:blipFill>
        <p:spPr>
          <a:xfrm rot="-5460302">
            <a:off x="11221676" y="3804570"/>
            <a:ext cx="989979" cy="26729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6220296" y="1415818"/>
            <a:ext cx="2789723" cy="2979677"/>
          </a:xfrm>
          <a:prstGeom prst="rect">
            <a:avLst/>
          </a:prstGeom>
        </p:spPr>
      </p:pic>
      <p:pic>
        <p:nvPicPr>
          <p:cNvPr id="3" name="Picture 3"/>
          <p:cNvPicPr>
            <a:picLocks noChangeAspect="1"/>
          </p:cNvPicPr>
          <p:nvPr/>
        </p:nvPicPr>
        <p:blipFill>
          <a:blip r:embed="rId3"/>
          <a:srcRect/>
          <a:stretch>
            <a:fillRect/>
          </a:stretch>
        </p:blipFill>
        <p:spPr>
          <a:xfrm rot="1886741">
            <a:off x="-1062469" y="3488870"/>
            <a:ext cx="2266265" cy="3115141"/>
          </a:xfrm>
          <a:prstGeom prst="rect">
            <a:avLst/>
          </a:prstGeom>
        </p:spPr>
      </p:pic>
      <p:pic>
        <p:nvPicPr>
          <p:cNvPr id="4" name="Picture 4"/>
          <p:cNvPicPr>
            <a:picLocks noChangeAspect="1"/>
          </p:cNvPicPr>
          <p:nvPr/>
        </p:nvPicPr>
        <p:blipFill>
          <a:blip r:embed="rId4"/>
          <a:srcRect/>
          <a:stretch>
            <a:fillRect/>
          </a:stretch>
        </p:blipFill>
        <p:spPr>
          <a:xfrm rot="381993">
            <a:off x="4575955" y="8604975"/>
            <a:ext cx="3695804" cy="1940297"/>
          </a:xfrm>
          <a:prstGeom prst="rect">
            <a:avLst/>
          </a:prstGeom>
        </p:spPr>
      </p:pic>
      <p:pic>
        <p:nvPicPr>
          <p:cNvPr id="5" name="Picture 5"/>
          <p:cNvPicPr>
            <a:picLocks noChangeAspect="1"/>
          </p:cNvPicPr>
          <p:nvPr/>
        </p:nvPicPr>
        <p:blipFill>
          <a:blip r:embed="rId5"/>
          <a:srcRect/>
          <a:stretch>
            <a:fillRect/>
          </a:stretch>
        </p:blipFill>
        <p:spPr>
          <a:xfrm rot="-644002">
            <a:off x="15898902" y="7062513"/>
            <a:ext cx="1381760" cy="3721913"/>
          </a:xfrm>
          <a:prstGeom prst="rect">
            <a:avLst/>
          </a:prstGeom>
        </p:spPr>
      </p:pic>
      <p:pic>
        <p:nvPicPr>
          <p:cNvPr id="6" name="Picture 6"/>
          <p:cNvPicPr>
            <a:picLocks noChangeAspect="1"/>
          </p:cNvPicPr>
          <p:nvPr/>
        </p:nvPicPr>
        <p:blipFill>
          <a:blip r:embed="rId6"/>
          <a:srcRect/>
          <a:stretch>
            <a:fillRect/>
          </a:stretch>
        </p:blipFill>
        <p:spPr>
          <a:xfrm>
            <a:off x="2740170" y="6966403"/>
            <a:ext cx="968816" cy="945807"/>
          </a:xfrm>
          <a:prstGeom prst="rect">
            <a:avLst/>
          </a:prstGeom>
        </p:spPr>
      </p:pic>
      <p:pic>
        <p:nvPicPr>
          <p:cNvPr id="7" name="Picture 7"/>
          <p:cNvPicPr>
            <a:picLocks noChangeAspect="1"/>
          </p:cNvPicPr>
          <p:nvPr/>
        </p:nvPicPr>
        <p:blipFill>
          <a:blip r:embed="rId7"/>
          <a:srcRect/>
          <a:stretch>
            <a:fillRect/>
          </a:stretch>
        </p:blipFill>
        <p:spPr>
          <a:xfrm rot="-1051453">
            <a:off x="12173770" y="7632301"/>
            <a:ext cx="1520409" cy="1547490"/>
          </a:xfrm>
          <a:prstGeom prst="rect">
            <a:avLst/>
          </a:prstGeom>
        </p:spPr>
      </p:pic>
      <p:pic>
        <p:nvPicPr>
          <p:cNvPr id="8" name="Picture 8"/>
          <p:cNvPicPr>
            <a:picLocks noChangeAspect="1"/>
          </p:cNvPicPr>
          <p:nvPr/>
        </p:nvPicPr>
        <p:blipFill>
          <a:blip r:embed="rId8"/>
          <a:srcRect/>
          <a:stretch>
            <a:fillRect/>
          </a:stretch>
        </p:blipFill>
        <p:spPr>
          <a:xfrm>
            <a:off x="2311892" y="-641582"/>
            <a:ext cx="1890236" cy="2057400"/>
          </a:xfrm>
          <a:prstGeom prst="rect">
            <a:avLst/>
          </a:prstGeom>
        </p:spPr>
      </p:pic>
      <p:pic>
        <p:nvPicPr>
          <p:cNvPr id="9" name="Picture 9"/>
          <p:cNvPicPr>
            <a:picLocks noChangeAspect="1"/>
          </p:cNvPicPr>
          <p:nvPr/>
        </p:nvPicPr>
        <p:blipFill>
          <a:blip r:embed="rId9"/>
          <a:srcRect/>
          <a:stretch>
            <a:fillRect/>
          </a:stretch>
        </p:blipFill>
        <p:spPr>
          <a:xfrm>
            <a:off x="14285777" y="-1269047"/>
            <a:ext cx="1955958" cy="2297747"/>
          </a:xfrm>
          <a:prstGeom prst="rect">
            <a:avLst/>
          </a:prstGeom>
        </p:spPr>
      </p:pic>
      <p:pic>
        <p:nvPicPr>
          <p:cNvPr id="10" name="Picture 10"/>
          <p:cNvPicPr>
            <a:picLocks noChangeAspect="1"/>
          </p:cNvPicPr>
          <p:nvPr/>
        </p:nvPicPr>
        <p:blipFill>
          <a:blip r:embed="rId10"/>
          <a:srcRect/>
          <a:stretch>
            <a:fillRect/>
          </a:stretch>
        </p:blipFill>
        <p:spPr>
          <a:xfrm>
            <a:off x="4202128" y="2455439"/>
            <a:ext cx="2939480" cy="1940057"/>
          </a:xfrm>
          <a:prstGeom prst="rect">
            <a:avLst/>
          </a:prstGeom>
        </p:spPr>
      </p:pic>
      <p:pic>
        <p:nvPicPr>
          <p:cNvPr id="11" name="Picture 11"/>
          <p:cNvPicPr>
            <a:picLocks noChangeAspect="1"/>
          </p:cNvPicPr>
          <p:nvPr/>
        </p:nvPicPr>
        <p:blipFill>
          <a:blip r:embed="rId11"/>
          <a:srcRect/>
          <a:stretch>
            <a:fillRect/>
          </a:stretch>
        </p:blipFill>
        <p:spPr>
          <a:xfrm rot="770028">
            <a:off x="11406999" y="2810121"/>
            <a:ext cx="3053952" cy="2019425"/>
          </a:xfrm>
          <a:prstGeom prst="rect">
            <a:avLst/>
          </a:prstGeom>
        </p:spPr>
      </p:pic>
      <p:pic>
        <p:nvPicPr>
          <p:cNvPr id="12" name="Picture 12"/>
          <p:cNvPicPr>
            <a:picLocks noChangeAspect="1"/>
          </p:cNvPicPr>
          <p:nvPr/>
        </p:nvPicPr>
        <p:blipFill>
          <a:blip r:embed="rId12"/>
          <a:srcRect/>
          <a:stretch>
            <a:fillRect/>
          </a:stretch>
        </p:blipFill>
        <p:spPr>
          <a:xfrm>
            <a:off x="8785440" y="372274"/>
            <a:ext cx="1402615" cy="1614521"/>
          </a:xfrm>
          <a:prstGeom prst="rect">
            <a:avLst/>
          </a:prstGeom>
        </p:spPr>
      </p:pic>
      <p:sp>
        <p:nvSpPr>
          <p:cNvPr id="13" name="TextBox 13"/>
          <p:cNvSpPr txBox="1"/>
          <p:nvPr/>
        </p:nvSpPr>
        <p:spPr>
          <a:xfrm>
            <a:off x="2311892" y="4268383"/>
            <a:ext cx="10622082" cy="1765676"/>
          </a:xfrm>
          <a:prstGeom prst="rect">
            <a:avLst/>
          </a:prstGeom>
        </p:spPr>
        <p:txBody>
          <a:bodyPr wrap="square" lIns="0" tIns="0" rIns="0" bIns="0" rtlCol="0" anchor="t">
            <a:spAutoFit/>
          </a:bodyPr>
          <a:lstStyle/>
          <a:p>
            <a:pPr algn="ctr">
              <a:lnSpc>
                <a:spcPts val="13255"/>
              </a:lnSpc>
            </a:pPr>
            <a:r>
              <a:rPr lang="en-US" sz="13389" dirty="0">
                <a:solidFill>
                  <a:srgbClr val="000000"/>
                </a:solidFill>
                <a:latin typeface="Chewy"/>
              </a:rPr>
              <a:t>Solution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9522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2767170" y="1839920"/>
            <a:ext cx="5042601" cy="5191868"/>
          </a:xfrm>
          <a:prstGeom prst="rect">
            <a:avLst/>
          </a:prstGeom>
        </p:spPr>
      </p:pic>
      <p:sp>
        <p:nvSpPr>
          <p:cNvPr id="3" name="TextBox 3"/>
          <p:cNvSpPr txBox="1"/>
          <p:nvPr/>
        </p:nvSpPr>
        <p:spPr>
          <a:xfrm>
            <a:off x="1028700" y="1867324"/>
            <a:ext cx="10830187" cy="6009426"/>
          </a:xfrm>
          <a:prstGeom prst="rect">
            <a:avLst/>
          </a:prstGeom>
        </p:spPr>
        <p:txBody>
          <a:bodyPr lIns="0" tIns="0" rIns="0" bIns="0" rtlCol="0" anchor="t">
            <a:spAutoFit/>
          </a:bodyPr>
          <a:lstStyle/>
          <a:p>
            <a:pPr algn="ctr">
              <a:lnSpc>
                <a:spcPts val="12224"/>
              </a:lnSpc>
            </a:pPr>
            <a:r>
              <a:rPr lang="en-US" sz="5556">
                <a:solidFill>
                  <a:srgbClr val="FFFFFF"/>
                </a:solidFill>
                <a:latin typeface="Bebas Neue Bold"/>
              </a:rPr>
              <a:t>THE WEB APPLICATION FOR FOOD DONATION ACTS AS AN INTERFACE BETWEEN THE USERS WHO ARE LOOKING FOR A CHANNEL TO GIVE THE EXCESS FOOD WITHOUT WASTING IT.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C9E26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50818" y="5402838"/>
            <a:ext cx="2192365" cy="4114800"/>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10374" y="1501258"/>
            <a:ext cx="2245035" cy="4114800"/>
          </a:xfrm>
          <a:prstGeom prst="rect">
            <a:avLst/>
          </a:prstGeom>
        </p:spPr>
      </p:pic>
      <p:pic>
        <p:nvPicPr>
          <p:cNvPr id="4" name="Picture 4"/>
          <p:cNvPicPr>
            <a:picLocks noChangeAspect="1"/>
          </p:cNvPicPr>
          <p:nvPr/>
        </p:nvPicPr>
        <p:blipFill>
          <a:blip r:embed="rId6"/>
          <a:srcRect/>
          <a:stretch>
            <a:fillRect/>
          </a:stretch>
        </p:blipFill>
        <p:spPr>
          <a:xfrm>
            <a:off x="5748638" y="2102332"/>
            <a:ext cx="9237817" cy="2494211"/>
          </a:xfrm>
          <a:prstGeom prst="rect">
            <a:avLst/>
          </a:prstGeom>
        </p:spPr>
      </p:pic>
      <p:pic>
        <p:nvPicPr>
          <p:cNvPr id="5" name="Picture 5"/>
          <p:cNvPicPr>
            <a:picLocks noChangeAspect="1"/>
          </p:cNvPicPr>
          <p:nvPr/>
        </p:nvPicPr>
        <p:blipFill>
          <a:blip r:embed="rId7"/>
          <a:srcRect/>
          <a:stretch>
            <a:fillRect/>
          </a:stretch>
        </p:blipFill>
        <p:spPr>
          <a:xfrm>
            <a:off x="6373600" y="4140754"/>
            <a:ext cx="5605725" cy="4755418"/>
          </a:xfrm>
          <a:prstGeom prst="rect">
            <a:avLst/>
          </a:prstGeom>
        </p:spPr>
      </p:pic>
      <p:pic>
        <p:nvPicPr>
          <p:cNvPr id="6" name="Picture 6"/>
          <p:cNvPicPr>
            <a:picLocks noChangeAspect="1"/>
          </p:cNvPicPr>
          <p:nvPr/>
        </p:nvPicPr>
        <p:blipFill>
          <a:blip r:embed="rId8"/>
          <a:srcRect/>
          <a:stretch>
            <a:fillRect/>
          </a:stretch>
        </p:blipFill>
        <p:spPr>
          <a:xfrm>
            <a:off x="13299534" y="5616058"/>
            <a:ext cx="3373842" cy="4160918"/>
          </a:xfrm>
          <a:prstGeom prst="rect">
            <a:avLst/>
          </a:prstGeom>
        </p:spPr>
      </p:pic>
      <p:pic>
        <p:nvPicPr>
          <p:cNvPr id="7" name="Picture 7"/>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1028700" y="2311552"/>
            <a:ext cx="4566693" cy="2075769"/>
          </a:xfrm>
          <a:prstGeom prst="rect">
            <a:avLst/>
          </a:prstGeom>
        </p:spPr>
      </p:pic>
      <p:pic>
        <p:nvPicPr>
          <p:cNvPr id="8" name="Picture 8"/>
          <p:cNvPicPr>
            <a:picLocks noChangeAspect="1"/>
          </p:cNvPicPr>
          <p:nvPr/>
        </p:nvPicPr>
        <p:blipFill>
          <a:blip r:embed="rId11"/>
          <a:srcRect/>
          <a:stretch>
            <a:fillRect/>
          </a:stretch>
        </p:blipFill>
        <p:spPr>
          <a:xfrm>
            <a:off x="6792608" y="236279"/>
            <a:ext cx="3908388" cy="2529958"/>
          </a:xfrm>
          <a:prstGeom prst="rect">
            <a:avLst/>
          </a:prstGeom>
        </p:spPr>
      </p:pic>
      <p:sp>
        <p:nvSpPr>
          <p:cNvPr id="9" name="TextBox 9"/>
          <p:cNvSpPr txBox="1"/>
          <p:nvPr/>
        </p:nvSpPr>
        <p:spPr>
          <a:xfrm>
            <a:off x="7535005" y="2671563"/>
            <a:ext cx="5156121" cy="887095"/>
          </a:xfrm>
          <a:prstGeom prst="rect">
            <a:avLst/>
          </a:prstGeom>
        </p:spPr>
        <p:txBody>
          <a:bodyPr lIns="0" tIns="0" rIns="0" bIns="0" rtlCol="0" anchor="t">
            <a:spAutoFit/>
          </a:bodyPr>
          <a:lstStyle/>
          <a:p>
            <a:pPr algn="ctr">
              <a:lnSpc>
                <a:spcPts val="7279"/>
              </a:lnSpc>
            </a:pPr>
            <a:r>
              <a:rPr lang="en-US" sz="5199">
                <a:solidFill>
                  <a:srgbClr val="000000"/>
                </a:solidFill>
                <a:latin typeface="Open Sans"/>
              </a:rPr>
              <a:t>Requesting Food</a:t>
            </a:r>
          </a:p>
        </p:txBody>
      </p:sp>
      <p:sp>
        <p:nvSpPr>
          <p:cNvPr id="10" name="TextBox 10"/>
          <p:cNvSpPr txBox="1"/>
          <p:nvPr/>
        </p:nvSpPr>
        <p:spPr>
          <a:xfrm>
            <a:off x="5667762" y="8009077"/>
            <a:ext cx="7467005" cy="887095"/>
          </a:xfrm>
          <a:prstGeom prst="rect">
            <a:avLst/>
          </a:prstGeom>
        </p:spPr>
        <p:txBody>
          <a:bodyPr lIns="0" tIns="0" rIns="0" bIns="0" rtlCol="0" anchor="t">
            <a:spAutoFit/>
          </a:bodyPr>
          <a:lstStyle/>
          <a:p>
            <a:pPr algn="ctr">
              <a:lnSpc>
                <a:spcPts val="7279"/>
              </a:lnSpc>
            </a:pPr>
            <a:r>
              <a:rPr lang="en-US" sz="5199">
                <a:solidFill>
                  <a:srgbClr val="000000"/>
                </a:solidFill>
                <a:latin typeface="Open Sans"/>
              </a:rPr>
              <a:t>Requesting Donate food</a:t>
            </a:r>
          </a:p>
        </p:txBody>
      </p:sp>
      <p:sp>
        <p:nvSpPr>
          <p:cNvPr id="11" name="TextBox 11"/>
          <p:cNvSpPr txBox="1"/>
          <p:nvPr/>
        </p:nvSpPr>
        <p:spPr>
          <a:xfrm>
            <a:off x="1028700" y="1132596"/>
            <a:ext cx="3484186" cy="661123"/>
          </a:xfrm>
          <a:prstGeom prst="rect">
            <a:avLst/>
          </a:prstGeom>
        </p:spPr>
        <p:txBody>
          <a:bodyPr lIns="0" tIns="0" rIns="0" bIns="0" rtlCol="0" anchor="t">
            <a:spAutoFit/>
          </a:bodyPr>
          <a:lstStyle/>
          <a:p>
            <a:pPr algn="ctr">
              <a:lnSpc>
                <a:spcPts val="5419"/>
              </a:lnSpc>
            </a:pPr>
            <a:r>
              <a:rPr lang="en-US" sz="3871">
                <a:solidFill>
                  <a:srgbClr val="000000"/>
                </a:solidFill>
                <a:latin typeface="Open Sans Light Bold"/>
              </a:rPr>
              <a:t> </a:t>
            </a:r>
            <a:r>
              <a:rPr lang="en-US" sz="3871">
                <a:solidFill>
                  <a:srgbClr val="C75026"/>
                </a:solidFill>
                <a:latin typeface="Open Sans Light Bold"/>
              </a:rPr>
              <a:t>Needy people</a:t>
            </a:r>
          </a:p>
        </p:txBody>
      </p:sp>
      <p:sp>
        <p:nvSpPr>
          <p:cNvPr id="12" name="TextBox 12"/>
          <p:cNvSpPr txBox="1"/>
          <p:nvPr/>
        </p:nvSpPr>
        <p:spPr>
          <a:xfrm>
            <a:off x="14096053" y="840135"/>
            <a:ext cx="1891148" cy="661123"/>
          </a:xfrm>
          <a:prstGeom prst="rect">
            <a:avLst/>
          </a:prstGeom>
        </p:spPr>
        <p:txBody>
          <a:bodyPr lIns="0" tIns="0" rIns="0" bIns="0" rtlCol="0" anchor="t">
            <a:spAutoFit/>
          </a:bodyPr>
          <a:lstStyle/>
          <a:p>
            <a:pPr algn="ctr">
              <a:lnSpc>
                <a:spcPts val="5419"/>
              </a:lnSpc>
            </a:pPr>
            <a:r>
              <a:rPr lang="en-US" sz="3871">
                <a:solidFill>
                  <a:srgbClr val="8C52FF"/>
                </a:solidFill>
                <a:latin typeface="Open Sans Light Bold"/>
              </a:rPr>
              <a:t> Donors</a:t>
            </a:r>
          </a:p>
        </p:txBody>
      </p:sp>
      <p:sp>
        <p:nvSpPr>
          <p:cNvPr id="13" name="TextBox 13"/>
          <p:cNvSpPr txBox="1"/>
          <p:nvPr/>
        </p:nvSpPr>
        <p:spPr>
          <a:xfrm>
            <a:off x="13299534" y="9625877"/>
            <a:ext cx="3484186" cy="661123"/>
          </a:xfrm>
          <a:prstGeom prst="rect">
            <a:avLst/>
          </a:prstGeom>
        </p:spPr>
        <p:txBody>
          <a:bodyPr lIns="0" tIns="0" rIns="0" bIns="0" rtlCol="0" anchor="t">
            <a:spAutoFit/>
          </a:bodyPr>
          <a:lstStyle/>
          <a:p>
            <a:pPr algn="ctr">
              <a:lnSpc>
                <a:spcPts val="5419"/>
              </a:lnSpc>
            </a:pPr>
            <a:r>
              <a:rPr lang="en-US" sz="3871">
                <a:solidFill>
                  <a:srgbClr val="000000"/>
                </a:solidFill>
                <a:latin typeface="Open Sans Light Bold"/>
              </a:rPr>
              <a:t> </a:t>
            </a:r>
            <a:r>
              <a:rPr lang="en-US" sz="3871">
                <a:solidFill>
                  <a:srgbClr val="C75026"/>
                </a:solidFill>
                <a:latin typeface="Open Sans Light Bold"/>
              </a:rPr>
              <a:t>Needy people</a:t>
            </a:r>
          </a:p>
        </p:txBody>
      </p:sp>
      <p:sp>
        <p:nvSpPr>
          <p:cNvPr id="14" name="TextBox 14"/>
          <p:cNvSpPr txBox="1"/>
          <p:nvPr/>
        </p:nvSpPr>
        <p:spPr>
          <a:xfrm>
            <a:off x="1801426" y="9441438"/>
            <a:ext cx="1891148" cy="661123"/>
          </a:xfrm>
          <a:prstGeom prst="rect">
            <a:avLst/>
          </a:prstGeom>
        </p:spPr>
        <p:txBody>
          <a:bodyPr lIns="0" tIns="0" rIns="0" bIns="0" rtlCol="0" anchor="t">
            <a:spAutoFit/>
          </a:bodyPr>
          <a:lstStyle/>
          <a:p>
            <a:pPr algn="ctr">
              <a:lnSpc>
                <a:spcPts val="5419"/>
              </a:lnSpc>
            </a:pPr>
            <a:r>
              <a:rPr lang="en-US" sz="3871">
                <a:solidFill>
                  <a:srgbClr val="8C52FF"/>
                </a:solidFill>
                <a:latin typeface="Open Sans Light Bold"/>
              </a:rPr>
              <a:t> Donors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sp>
        <p:nvSpPr>
          <p:cNvPr id="2" name="TextBox 2"/>
          <p:cNvSpPr txBox="1"/>
          <p:nvPr/>
        </p:nvSpPr>
        <p:spPr>
          <a:xfrm>
            <a:off x="1028700" y="1160391"/>
            <a:ext cx="13089613" cy="8464690"/>
          </a:xfrm>
          <a:prstGeom prst="rect">
            <a:avLst/>
          </a:prstGeom>
        </p:spPr>
        <p:txBody>
          <a:bodyPr lIns="0" tIns="0" rIns="0" bIns="0" rtlCol="0" anchor="t">
            <a:spAutoFit/>
          </a:bodyPr>
          <a:lstStyle/>
          <a:p>
            <a:pPr>
              <a:lnSpc>
                <a:spcPts val="6688"/>
              </a:lnSpc>
            </a:pPr>
            <a:r>
              <a:rPr lang="en-US" sz="3200" dirty="0">
                <a:solidFill>
                  <a:srgbClr val="000000"/>
                </a:solidFill>
                <a:latin typeface="Archivo Black"/>
              </a:rPr>
              <a:t>Main Functionalities </a:t>
            </a:r>
          </a:p>
          <a:p>
            <a:pPr marL="690881" lvl="1" indent="-345440">
              <a:lnSpc>
                <a:spcPts val="6688"/>
              </a:lnSpc>
              <a:buFont typeface="Arial"/>
              <a:buChar char="•"/>
            </a:pPr>
            <a:r>
              <a:rPr lang="en-US" sz="3200" dirty="0">
                <a:solidFill>
                  <a:srgbClr val="000000"/>
                </a:solidFill>
                <a:latin typeface="Lato"/>
              </a:rPr>
              <a:t>Donor and Needy Organizations can register to the system </a:t>
            </a:r>
          </a:p>
          <a:p>
            <a:pPr marL="690881" lvl="1" indent="-345440">
              <a:lnSpc>
                <a:spcPts val="6688"/>
              </a:lnSpc>
              <a:buFont typeface="Arial"/>
              <a:buChar char="•"/>
            </a:pPr>
            <a:r>
              <a:rPr lang="en-US" sz="3200" dirty="0">
                <a:solidFill>
                  <a:srgbClr val="000000"/>
                </a:solidFill>
                <a:latin typeface="Lato"/>
              </a:rPr>
              <a:t>Needy Organization can state their food requirements and request food through the website.</a:t>
            </a:r>
          </a:p>
          <a:p>
            <a:pPr marL="690881" lvl="1" indent="-345440">
              <a:lnSpc>
                <a:spcPts val="6688"/>
              </a:lnSpc>
              <a:buFont typeface="Arial"/>
              <a:buChar char="•"/>
            </a:pPr>
            <a:r>
              <a:rPr lang="en-US" sz="3200" dirty="0">
                <a:solidFill>
                  <a:srgbClr val="000000"/>
                </a:solidFill>
                <a:latin typeface="Lato"/>
              </a:rPr>
              <a:t>View and Update the Calendar.</a:t>
            </a:r>
          </a:p>
          <a:p>
            <a:pPr marL="690881" lvl="1" indent="-345440">
              <a:lnSpc>
                <a:spcPts val="6688"/>
              </a:lnSpc>
              <a:buFont typeface="Arial"/>
              <a:buChar char="•"/>
            </a:pPr>
            <a:r>
              <a:rPr lang="en-US" sz="3200" dirty="0">
                <a:solidFill>
                  <a:srgbClr val="000000"/>
                </a:solidFill>
                <a:latin typeface="Lato"/>
              </a:rPr>
              <a:t>Donors can make a donation request according to their preference.</a:t>
            </a:r>
          </a:p>
          <a:p>
            <a:pPr marL="690881" lvl="1" indent="-345440">
              <a:lnSpc>
                <a:spcPts val="6688"/>
              </a:lnSpc>
              <a:buFont typeface="Arial"/>
              <a:buChar char="•"/>
            </a:pPr>
            <a:r>
              <a:rPr lang="en-US" sz="3200" dirty="0">
                <a:solidFill>
                  <a:srgbClr val="000000"/>
                </a:solidFill>
                <a:latin typeface="Lato"/>
              </a:rPr>
              <a:t>Receive the Email sent by donors</a:t>
            </a:r>
          </a:p>
          <a:p>
            <a:pPr marL="690881" lvl="1" indent="-345440">
              <a:lnSpc>
                <a:spcPts val="6688"/>
              </a:lnSpc>
              <a:buFont typeface="Arial"/>
              <a:buChar char="•"/>
            </a:pPr>
            <a:r>
              <a:rPr lang="en-US" sz="3200" dirty="0">
                <a:solidFill>
                  <a:srgbClr val="000000"/>
                </a:solidFill>
                <a:latin typeface="Lato"/>
              </a:rPr>
              <a:t>Accept Donation.</a:t>
            </a:r>
          </a:p>
          <a:p>
            <a:pPr marL="690881" lvl="1" indent="-345440">
              <a:lnSpc>
                <a:spcPts val="6688"/>
              </a:lnSpc>
              <a:buFont typeface="Arial"/>
              <a:buChar char="•"/>
            </a:pPr>
            <a:r>
              <a:rPr lang="en-US" sz="3200" dirty="0">
                <a:solidFill>
                  <a:srgbClr val="000000"/>
                </a:solidFill>
                <a:latin typeface="Lato"/>
              </a:rPr>
              <a:t>View the donors and donation details by Admin.</a:t>
            </a:r>
          </a:p>
          <a:p>
            <a:pPr>
              <a:lnSpc>
                <a:spcPts val="6688"/>
              </a:lnSpc>
            </a:pPr>
            <a:endParaRPr lang="en-US" sz="3200" dirty="0">
              <a:solidFill>
                <a:srgbClr val="000000"/>
              </a:solidFill>
              <a:latin typeface="Lato"/>
            </a:endParaRPr>
          </a:p>
        </p:txBody>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395877" y="388832"/>
            <a:ext cx="4641436" cy="24135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sp>
        <p:nvSpPr>
          <p:cNvPr id="2" name="TextBox 2"/>
          <p:cNvSpPr txBox="1"/>
          <p:nvPr/>
        </p:nvSpPr>
        <p:spPr>
          <a:xfrm>
            <a:off x="1143000" y="1224991"/>
            <a:ext cx="16536494" cy="5041701"/>
          </a:xfrm>
          <a:prstGeom prst="rect">
            <a:avLst/>
          </a:prstGeom>
        </p:spPr>
        <p:txBody>
          <a:bodyPr lIns="0" tIns="0" rIns="0" bIns="0" rtlCol="0" anchor="t">
            <a:spAutoFit/>
          </a:bodyPr>
          <a:lstStyle/>
          <a:p>
            <a:pPr>
              <a:lnSpc>
                <a:spcPts val="6831"/>
              </a:lnSpc>
            </a:pPr>
            <a:endParaRPr dirty="0"/>
          </a:p>
          <a:p>
            <a:pPr>
              <a:lnSpc>
                <a:spcPts val="6831"/>
              </a:lnSpc>
            </a:pPr>
            <a:r>
              <a:rPr lang="en-US" sz="3119" dirty="0">
                <a:solidFill>
                  <a:srgbClr val="160B06"/>
                </a:solidFill>
                <a:latin typeface="Lato"/>
              </a:rPr>
              <a:t>1. Ability to set the location of donors or restaurants on Google Maps.</a:t>
            </a:r>
          </a:p>
          <a:p>
            <a:pPr>
              <a:lnSpc>
                <a:spcPts val="6831"/>
              </a:lnSpc>
            </a:pPr>
            <a:r>
              <a:rPr lang="en-US" sz="3119" dirty="0">
                <a:solidFill>
                  <a:srgbClr val="160B06"/>
                </a:solidFill>
                <a:latin typeface="Lato"/>
              </a:rPr>
              <a:t>2. Ability to confirm the accuracy of the documents submitted by the NGO to make secure the process</a:t>
            </a:r>
          </a:p>
          <a:p>
            <a:pPr>
              <a:lnSpc>
                <a:spcPts val="6831"/>
              </a:lnSpc>
            </a:pPr>
            <a:r>
              <a:rPr lang="en-US" sz="3119" dirty="0">
                <a:solidFill>
                  <a:srgbClr val="160B06"/>
                </a:solidFill>
                <a:latin typeface="Lato"/>
              </a:rPr>
              <a:t>3. Authorized users based on their role.</a:t>
            </a:r>
          </a:p>
          <a:p>
            <a:pPr>
              <a:lnSpc>
                <a:spcPts val="6245"/>
              </a:lnSpc>
            </a:pPr>
            <a:endParaRPr lang="en-US" sz="3119" dirty="0">
              <a:solidFill>
                <a:srgbClr val="160B06"/>
              </a:solidFill>
              <a:latin typeface="Lato"/>
            </a:endParaRPr>
          </a:p>
        </p:txBody>
      </p:sp>
      <p:pic>
        <p:nvPicPr>
          <p:cNvPr id="3" name="Picture 3"/>
          <p:cNvPicPr>
            <a:picLocks noChangeAspect="1"/>
          </p:cNvPicPr>
          <p:nvPr/>
        </p:nvPicPr>
        <p:blipFill>
          <a:blip r:embed="rId2"/>
          <a:srcRect/>
          <a:stretch>
            <a:fillRect/>
          </a:stretch>
        </p:blipFill>
        <p:spPr>
          <a:xfrm>
            <a:off x="14125749" y="6143613"/>
            <a:ext cx="3133551" cy="4143387"/>
          </a:xfrm>
          <a:prstGeom prst="rect">
            <a:avLst/>
          </a:prstGeom>
        </p:spPr>
      </p:pic>
      <p:sp>
        <p:nvSpPr>
          <p:cNvPr id="4" name="TextBox 4"/>
          <p:cNvSpPr txBox="1"/>
          <p:nvPr/>
        </p:nvSpPr>
        <p:spPr>
          <a:xfrm>
            <a:off x="0" y="76200"/>
            <a:ext cx="17435988" cy="1254036"/>
          </a:xfrm>
          <a:prstGeom prst="rect">
            <a:avLst/>
          </a:prstGeom>
        </p:spPr>
        <p:txBody>
          <a:bodyPr lIns="0" tIns="0" rIns="0" bIns="0" rtlCol="0" anchor="t">
            <a:spAutoFit/>
          </a:bodyPr>
          <a:lstStyle/>
          <a:p>
            <a:pPr algn="ctr">
              <a:lnSpc>
                <a:spcPts val="9641"/>
              </a:lnSpc>
            </a:pPr>
            <a:r>
              <a:rPr lang="en-US" sz="8765" spc="219">
                <a:solidFill>
                  <a:srgbClr val="000000"/>
                </a:solidFill>
                <a:latin typeface="Forum"/>
              </a:rPr>
              <a:t>Not Completed Functionalities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C9E26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70635">
            <a:off x="-342504" y="3554820"/>
            <a:ext cx="2742408" cy="7100086"/>
          </a:xfrm>
          <a:prstGeom prst="rect">
            <a:avLst/>
          </a:prstGeom>
        </p:spPr>
      </p:pic>
      <p:pic>
        <p:nvPicPr>
          <p:cNvPr id="3" name="Picture 3"/>
          <p:cNvPicPr>
            <a:picLocks noChangeAspect="1"/>
          </p:cNvPicPr>
          <p:nvPr/>
        </p:nvPicPr>
        <p:blipFill>
          <a:blip r:embed="rId3"/>
          <a:srcRect/>
          <a:stretch>
            <a:fillRect/>
          </a:stretch>
        </p:blipFill>
        <p:spPr>
          <a:xfrm>
            <a:off x="10231482" y="2501251"/>
            <a:ext cx="2768207" cy="2768207"/>
          </a:xfrm>
          <a:prstGeom prst="rect">
            <a:avLst/>
          </a:prstGeom>
        </p:spPr>
      </p:pic>
      <p:pic>
        <p:nvPicPr>
          <p:cNvPr id="4" name="Picture 4"/>
          <p:cNvPicPr>
            <a:picLocks noChangeAspect="1"/>
          </p:cNvPicPr>
          <p:nvPr/>
        </p:nvPicPr>
        <p:blipFill>
          <a:blip r:embed="rId4"/>
          <a:srcRect/>
          <a:stretch>
            <a:fillRect/>
          </a:stretch>
        </p:blipFill>
        <p:spPr>
          <a:xfrm>
            <a:off x="3505504" y="2501251"/>
            <a:ext cx="3355055" cy="2516291"/>
          </a:xfrm>
          <a:prstGeom prst="rect">
            <a:avLst/>
          </a:prstGeom>
        </p:spPr>
      </p:pic>
      <p:pic>
        <p:nvPicPr>
          <p:cNvPr id="5" name="Picture 5"/>
          <p:cNvPicPr>
            <a:picLocks noChangeAspect="1"/>
          </p:cNvPicPr>
          <p:nvPr/>
        </p:nvPicPr>
        <p:blipFill>
          <a:blip r:embed="rId5"/>
          <a:srcRect/>
          <a:stretch>
            <a:fillRect/>
          </a:stretch>
        </p:blipFill>
        <p:spPr>
          <a:xfrm>
            <a:off x="12999689" y="4631650"/>
            <a:ext cx="4946426" cy="2473213"/>
          </a:xfrm>
          <a:prstGeom prst="rect">
            <a:avLst/>
          </a:prstGeom>
        </p:spPr>
      </p:pic>
      <p:pic>
        <p:nvPicPr>
          <p:cNvPr id="6" name="Picture 6"/>
          <p:cNvPicPr>
            <a:picLocks noChangeAspect="1"/>
          </p:cNvPicPr>
          <p:nvPr/>
        </p:nvPicPr>
        <p:blipFill>
          <a:blip r:embed="rId6"/>
          <a:srcRect/>
          <a:stretch>
            <a:fillRect/>
          </a:stretch>
        </p:blipFill>
        <p:spPr>
          <a:xfrm>
            <a:off x="5758425" y="4436693"/>
            <a:ext cx="5302086" cy="2863127"/>
          </a:xfrm>
          <a:prstGeom prst="rect">
            <a:avLst/>
          </a:prstGeom>
        </p:spPr>
      </p:pic>
      <p:sp>
        <p:nvSpPr>
          <p:cNvPr id="7" name="TextBox 7"/>
          <p:cNvSpPr txBox="1"/>
          <p:nvPr/>
        </p:nvSpPr>
        <p:spPr>
          <a:xfrm>
            <a:off x="794962" y="1019410"/>
            <a:ext cx="10448844" cy="1355884"/>
          </a:xfrm>
          <a:prstGeom prst="rect">
            <a:avLst/>
          </a:prstGeom>
        </p:spPr>
        <p:txBody>
          <a:bodyPr lIns="0" tIns="0" rIns="0" bIns="0" rtlCol="0" anchor="t">
            <a:spAutoFit/>
          </a:bodyPr>
          <a:lstStyle/>
          <a:p>
            <a:pPr algn="ctr">
              <a:lnSpc>
                <a:spcPts val="10023"/>
              </a:lnSpc>
            </a:pPr>
            <a:r>
              <a:rPr lang="en-US" sz="10125">
                <a:solidFill>
                  <a:srgbClr val="000000"/>
                </a:solidFill>
                <a:latin typeface="Chewy"/>
              </a:rPr>
              <a:t>Technologies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TotalTime>
  <Words>580</Words>
  <Application>Microsoft Office PowerPoint</Application>
  <PresentationFormat>Custom</PresentationFormat>
  <Paragraphs>62</Paragraphs>
  <Slides>10</Slides>
  <Notes>2</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10</vt:i4>
      </vt:variant>
    </vt:vector>
  </HeadingPairs>
  <TitlesOfParts>
    <vt:vector size="25" baseType="lpstr">
      <vt:lpstr>HK Grotesk Medium</vt:lpstr>
      <vt:lpstr>Bebas Neue Bold</vt:lpstr>
      <vt:lpstr>Arial</vt:lpstr>
      <vt:lpstr>Calibri</vt:lpstr>
      <vt:lpstr>Archivo Black</vt:lpstr>
      <vt:lpstr>Forum</vt:lpstr>
      <vt:lpstr>Berkshire Swash</vt:lpstr>
      <vt:lpstr>Josefin Sans Regular</vt:lpstr>
      <vt:lpstr>Lato</vt:lpstr>
      <vt:lpstr>Open Sans</vt:lpstr>
      <vt:lpstr>Open Sans Light</vt:lpstr>
      <vt:lpstr>Chewy</vt:lpstr>
      <vt:lpstr>Glacial Indifference Bold</vt:lpstr>
      <vt:lpstr>Open Sans Light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Donation Web Application</dc:title>
  <cp:lastModifiedBy>dilini jayasiri</cp:lastModifiedBy>
  <cp:revision>2</cp:revision>
  <dcterms:created xsi:type="dcterms:W3CDTF">2006-08-16T00:00:00Z</dcterms:created>
  <dcterms:modified xsi:type="dcterms:W3CDTF">2022-12-07T04:57:50Z</dcterms:modified>
  <dc:identifier>DAE1l3xU6ZM</dc:identifier>
</cp:coreProperties>
</file>

<file path=docProps/thumbnail.jpeg>
</file>